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62" r:id="rId5"/>
    <p:sldId id="263" r:id="rId6"/>
    <p:sldId id="259" r:id="rId7"/>
    <p:sldId id="264" r:id="rId8"/>
    <p:sldId id="265" r:id="rId9"/>
    <p:sldId id="260" r:id="rId10"/>
    <p:sldId id="266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204" autoAdjust="0"/>
  </p:normalViewPr>
  <p:slideViewPr>
    <p:cSldViewPr>
      <p:cViewPr varScale="1">
        <p:scale>
          <a:sx n="48" d="100"/>
          <a:sy n="48" d="100"/>
        </p:scale>
        <p:origin x="-20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A3DE0-8AC0-43CB-99AD-11D11F884C74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45FB2-2EDE-42E2-80A8-83B06C1CD42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 question--</a:t>
            </a:r>
            <a:r>
              <a:rPr lang="en-US" sz="1200" dirty="0" smtClean="0"/>
              <a:t>“What should the research priorities for</a:t>
            </a:r>
            <a:br>
              <a:rPr lang="en-US" sz="1200" dirty="0" smtClean="0"/>
            </a:br>
            <a:r>
              <a:rPr lang="en-US" sz="1200" dirty="0" smtClean="0"/>
              <a:t>cyberawareness/internet safety over the next five years be?”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expert participants generated 245 responses as to the research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needs in internet safety over the next five years. These responses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reviewed by the researchers and consolidated so as to eliminate duplication.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Common research theme areas with similar responses were compiled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much of the respondent’s original wording as possible retained. In total, 72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statements were compiled and then categorized under 10 research priority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areas: Evaluation, External Influences, Current Issues, Learning, Models/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Strategies, Schools, Teachers, and Web-Based Environments.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45FB2-2EDE-42E2-80A8-83B06C1CD42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Also asked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Please provide any additional comments you may have concerning this study </a:t>
            </a:r>
            <a:b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and/or issues in educational technology in the box below.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45FB2-2EDE-42E2-80A8-83B06C1CD426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Round 2, panel members were asked to rate the 84 statements on a</a:t>
            </a:r>
          </a:p>
          <a:p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Likert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-type scale as to the degree of need (1 = No Need; 2 = Low Need; 3 = Medium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Need; 4 = High Need; 5 = Very High Need) for research that each statement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represents. Additionally, panel members were asked to prioritize the eight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research areas and encouraged to comment on any of the research statements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and/or areas. This was their first exposure to the research statements and areas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generated by the panel, and they were informed that they would have another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opportunity to assign ratings in Round 3. This round allowed them to assign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their initial perception of the need for the research knowing full well that they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would finalize their ratings based on their perceptions and the panel’s ratings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next round. In this way, a group consensus on research priorities could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45FB2-2EDE-42E2-80A8-83B06C1CD426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 = no importance  low importance  medium</a:t>
            </a:r>
            <a:r>
              <a:rPr lang="en-US" baseline="0" dirty="0" smtClean="0"/>
              <a:t> importance  high importance  very high importance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45FB2-2EDE-42E2-80A8-83B06C1CD426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Round 3 questionnaire featured the panel ratings for the 84 statements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eight research areas listing the mean, median, mode, and standard deviation.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this round, panel members were asked to review the research priorities,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consider the group response and then re-rate the items, taking the information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 account. The eight priority areas were also reviewed and participants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re-ranked the areas from 1 to 8, with 1 being the top priority for research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educational technology.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45FB2-2EDE-42E2-80A8-83B06C1CD426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160771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72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73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74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75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76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77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78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79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80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81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82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83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84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85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/>
            </a:p>
          </p:txBody>
        </p:sp>
        <p:sp>
          <p:nvSpPr>
            <p:cNvPr id="160786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/>
            </a:p>
          </p:txBody>
        </p:sp>
        <p:sp>
          <p:nvSpPr>
            <p:cNvPr id="160787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60788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60789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60790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60791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60792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60793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94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60795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60796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60797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160798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799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800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801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802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160803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04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05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06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07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08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09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10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11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12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13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14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15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16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17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18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19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20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21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22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23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24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25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26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27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28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29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30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31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32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33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34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35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36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37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38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39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40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41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42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43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44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45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46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47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48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49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50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51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52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53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54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55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56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57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58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59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60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61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62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63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64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65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66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67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68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69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70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71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72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73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74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75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76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77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78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79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80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81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82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83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84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85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86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87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88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89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90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91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92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93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94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95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96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97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98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899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00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01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02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03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04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05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06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07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08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09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10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11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12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13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14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15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16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17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18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19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20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21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22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23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24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25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26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27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28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29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30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31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32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33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34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35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36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37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38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39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40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41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42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43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44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45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46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47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48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49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50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51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52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53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54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55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56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57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58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59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60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61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62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63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64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65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66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67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68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69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70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71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72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73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74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75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76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77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78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79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80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81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82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83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84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0985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0986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0987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60988" name="Rectangle 2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160989" name="Rectangle 221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0990" name="Rectangle 2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9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159747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48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49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0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1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2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3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4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5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6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7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8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9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0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1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2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3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4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5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6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7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8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9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0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1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2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3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4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5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6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7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8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9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80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81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82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83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84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85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86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87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88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89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90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91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92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93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94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95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96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97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98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799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0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1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2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3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4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5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6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7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8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9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10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11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12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13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14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15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16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17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18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19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20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21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22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23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24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25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26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27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28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29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30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31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32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33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34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35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36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37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38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39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40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41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42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43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44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45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46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47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48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49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50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51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52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53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54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55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56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57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58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59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60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61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62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63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64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65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66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67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68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69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70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71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72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73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74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75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76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77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78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79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80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81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82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83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84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85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86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87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88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89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90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91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92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93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94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95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96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97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98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99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00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01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02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03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04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05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06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07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08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09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10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11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12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13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14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15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16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17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18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19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20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21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22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23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24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25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26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27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28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29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30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31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32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33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34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35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36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37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38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39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40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41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42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43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44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45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46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47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48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49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50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51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52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53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54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55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56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57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58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59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60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961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9962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2BAE6F6-4CD1-45E1-85AB-F618AC07E66A}" type="slidenum">
              <a:rPr lang="en-US" smtClean="0"/>
              <a:t>‹#›</a:t>
            </a:fld>
            <a:endParaRPr lang="en-US"/>
          </a:p>
        </p:txBody>
      </p:sp>
      <p:sp>
        <p:nvSpPr>
          <p:cNvPr id="159964" name="Rectangle 22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F898554-1D11-4FB5-90E3-FE6EC56E3A52}" type="datetimeFigureOut">
              <a:rPr lang="en-US" smtClean="0"/>
              <a:t>6/28/2010</a:t>
            </a:fld>
            <a:endParaRPr lang="en-US"/>
          </a:p>
        </p:txBody>
      </p:sp>
      <p:sp>
        <p:nvSpPr>
          <p:cNvPr id="159965" name="Rectangle 2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59966" name="Rectangle 2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59969" name="Rectangle 22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6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6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dpruitt@umd.e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457200"/>
            <a:ext cx="7772400" cy="3124200"/>
          </a:xfrm>
        </p:spPr>
        <p:txBody>
          <a:bodyPr/>
          <a:lstStyle/>
          <a:p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066800" y="3352800"/>
            <a:ext cx="7315200" cy="2286000"/>
          </a:xfrm>
        </p:spPr>
        <p:txBody>
          <a:bodyPr/>
          <a:lstStyle/>
          <a:p>
            <a:r>
              <a:rPr lang="en-US" b="1" dirty="0" smtClean="0"/>
              <a:t>Davina Pruitt-Mentle, Ph.D.</a:t>
            </a:r>
            <a:br>
              <a:rPr lang="en-US" b="1" dirty="0" smtClean="0"/>
            </a:br>
            <a:r>
              <a:rPr lang="en-US" b="1" dirty="0" smtClean="0"/>
              <a:t>Educational Technology Policy, Research and Outreach</a:t>
            </a:r>
            <a:endParaRPr lang="en-US" dirty="0"/>
          </a:p>
        </p:txBody>
      </p:sp>
      <p:pic>
        <p:nvPicPr>
          <p:cNvPr id="4" name="Picture 4" descr="ETO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4953000"/>
            <a:ext cx="1600200" cy="15938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600200" y="533400"/>
            <a:ext cx="6400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A Delphi Study of Research Priorities in Internet Safety</a:t>
            </a:r>
            <a:endParaRPr lang="en-US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 sz="quarter"/>
          </p:nvPr>
        </p:nvSpPr>
        <p:spPr>
          <a:xfrm>
            <a:off x="685800" y="457201"/>
            <a:ext cx="7772400" cy="10667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sz="quarter" idx="1"/>
          </p:nvPr>
        </p:nvSpPr>
        <p:spPr>
          <a:xfrm>
            <a:off x="1371600" y="2362200"/>
            <a:ext cx="6400800" cy="3276600"/>
          </a:xfrm>
        </p:spPr>
        <p:txBody>
          <a:bodyPr/>
          <a:lstStyle/>
          <a:p>
            <a:r>
              <a:rPr lang="en-US" dirty="0" smtClean="0"/>
              <a:t>The purpose of this study was to determine research priorities in Internet Safety Education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86800" cy="1143000"/>
          </a:xfrm>
        </p:spPr>
        <p:txBody>
          <a:bodyPr/>
          <a:lstStyle/>
          <a:p>
            <a:r>
              <a:rPr lang="en-US" sz="2800" dirty="0" smtClean="0"/>
              <a:t>Round 1: </a:t>
            </a:r>
            <a:br>
              <a:rPr lang="en-US" sz="2800" dirty="0" smtClean="0"/>
            </a:br>
            <a:r>
              <a:rPr lang="en-US" sz="2800" b="1" dirty="0" smtClean="0"/>
              <a:t> What do you envision as the primary issue in </a:t>
            </a:r>
            <a:r>
              <a:rPr lang="en-US" sz="2800" b="1" dirty="0" smtClean="0"/>
              <a:t>internet safety </a:t>
            </a:r>
            <a:r>
              <a:rPr lang="en-US" sz="2800" b="1" dirty="0" smtClean="0"/>
              <a:t>over the next five years?"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Round </a:t>
            </a:r>
            <a:r>
              <a:rPr lang="en-US" dirty="0" smtClean="0"/>
              <a:t>1 statements </a:t>
            </a:r>
            <a:r>
              <a:rPr lang="en-US" dirty="0" smtClean="0"/>
              <a:t>were arranged </a:t>
            </a:r>
            <a:r>
              <a:rPr lang="en-US" dirty="0" smtClean="0"/>
              <a:t>in categories according to research focus. </a:t>
            </a:r>
            <a:endParaRPr lang="en-US" dirty="0" smtClean="0"/>
          </a:p>
          <a:p>
            <a:r>
              <a:rPr lang="en-US" dirty="0" smtClean="0"/>
              <a:t>Identified </a:t>
            </a:r>
            <a:r>
              <a:rPr lang="en-US" dirty="0" smtClean="0"/>
              <a:t>research </a:t>
            </a:r>
            <a:r>
              <a:rPr lang="en-US" dirty="0" smtClean="0"/>
              <a:t>statements and </a:t>
            </a:r>
            <a:r>
              <a:rPr lang="en-US" dirty="0" smtClean="0"/>
              <a:t>categories were then used to develop the Round 2 instrument.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1816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32 expert particpants generated 245 responses → 72 statements under top ten categories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9369" t="23529" r="38661" b="12605"/>
          <a:stretch>
            <a:fillRect/>
          </a:stretch>
        </p:blipFill>
        <p:spPr bwMode="auto">
          <a:xfrm>
            <a:off x="457200" y="146858"/>
            <a:ext cx="8448174" cy="633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Best Practices</a:t>
            </a:r>
          </a:p>
          <a:p>
            <a:r>
              <a:rPr lang="en-US" dirty="0" smtClean="0"/>
              <a:t>Current Issues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Informal </a:t>
            </a:r>
          </a:p>
          <a:p>
            <a:r>
              <a:rPr lang="en-US" dirty="0" smtClean="0"/>
              <a:t>Learning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Models/Strategies</a:t>
            </a:r>
            <a:endParaRPr lang="en-US" dirty="0" smtClean="0"/>
          </a:p>
          <a:p>
            <a:r>
              <a:rPr lang="en-US" dirty="0" smtClean="0"/>
              <a:t>Policies</a:t>
            </a:r>
          </a:p>
          <a:p>
            <a:r>
              <a:rPr lang="en-US" dirty="0" smtClean="0"/>
              <a:t>Professional </a:t>
            </a:r>
            <a:r>
              <a:rPr lang="en-US" dirty="0" smtClean="0"/>
              <a:t>Development</a:t>
            </a:r>
          </a:p>
          <a:p>
            <a:r>
              <a:rPr lang="en-US" dirty="0" smtClean="0"/>
              <a:t>Resources/Content</a:t>
            </a:r>
          </a:p>
          <a:p>
            <a:r>
              <a:rPr lang="en-US" dirty="0" smtClean="0"/>
              <a:t>School/Formal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i="1" dirty="0" smtClean="0"/>
              <a:t/>
            </a:r>
            <a:br>
              <a:rPr lang="en-US" sz="3200" b="1" i="1" dirty="0" smtClean="0"/>
            </a:br>
            <a:r>
              <a:rPr lang="en-US" sz="3200" b="1" i="1" dirty="0" smtClean="0"/>
              <a:t>Round </a:t>
            </a:r>
            <a:r>
              <a:rPr lang="en-US" sz="3200" b="1" i="1" dirty="0" smtClean="0"/>
              <a:t>2: Participants were asked to rate the research statements and categories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identified </a:t>
            </a:r>
            <a:r>
              <a:rPr lang="en-US" dirty="0" smtClean="0"/>
              <a:t>in Round 1 as to research need.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 smtClean="0"/>
              <a:t>addition to rating each </a:t>
            </a:r>
            <a:r>
              <a:rPr lang="en-US" dirty="0" smtClean="0"/>
              <a:t>research statement</a:t>
            </a:r>
            <a:r>
              <a:rPr lang="en-US" dirty="0" smtClean="0"/>
              <a:t>, they ranked the major research categories in order of </a:t>
            </a:r>
            <a:r>
              <a:rPr lang="en-US" dirty="0" smtClean="0"/>
              <a:t>their perceived </a:t>
            </a:r>
            <a:r>
              <a:rPr lang="en-US" dirty="0" smtClean="0"/>
              <a:t>importance. Once returned, descriptive statistics for the group </a:t>
            </a:r>
            <a:r>
              <a:rPr lang="en-US" dirty="0" smtClean="0"/>
              <a:t>ratings were </a:t>
            </a:r>
            <a:r>
              <a:rPr lang="en-US" dirty="0" smtClean="0"/>
              <a:t>calculated: mean, median, and standard deviation.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1258" t="30252" r="36771" b="24370"/>
          <a:stretch>
            <a:fillRect/>
          </a:stretch>
        </p:blipFill>
        <p:spPr bwMode="auto">
          <a:xfrm>
            <a:off x="457200" y="1447800"/>
            <a:ext cx="8286044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105400" y="5638800"/>
            <a:ext cx="312420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Rate importance 1-5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258" t="31933" r="37716" b="14286"/>
          <a:stretch>
            <a:fillRect/>
          </a:stretch>
        </p:blipFill>
        <p:spPr bwMode="auto">
          <a:xfrm>
            <a:off x="381000" y="1603022"/>
            <a:ext cx="8153400" cy="4873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r>
              <a:rPr lang="en-US" sz="3200" b="1" i="1" dirty="0" smtClean="0"/>
              <a:t/>
            </a:r>
            <a:br>
              <a:rPr lang="en-US" sz="3200" b="1" i="1" dirty="0" smtClean="0"/>
            </a:br>
            <a:r>
              <a:rPr lang="en-US" sz="2800" b="1" i="1" dirty="0" smtClean="0"/>
              <a:t>Round </a:t>
            </a:r>
            <a:r>
              <a:rPr lang="en-US" sz="2800" b="1" i="1" dirty="0" smtClean="0"/>
              <a:t>3: </a:t>
            </a:r>
            <a:r>
              <a:rPr lang="en-US" sz="2800" b="1" i="1" dirty="0" smtClean="0"/>
              <a:t>Compiled the </a:t>
            </a:r>
            <a:r>
              <a:rPr lang="en-US" sz="2800" b="1" i="1" dirty="0" smtClean="0"/>
              <a:t>ratings of research statements and rankings of major </a:t>
            </a:r>
            <a:r>
              <a:rPr lang="en-US" sz="2800" b="1" i="1" dirty="0" smtClean="0"/>
              <a:t>research </a:t>
            </a:r>
            <a:r>
              <a:rPr lang="en-US" sz="2800" b="1" i="1" dirty="0" smtClean="0"/>
              <a:t>categories by the group in Round 2 </a:t>
            </a:r>
            <a:br>
              <a:rPr lang="en-US" sz="2800" b="1" i="1" dirty="0" smtClean="0"/>
            </a:br>
            <a:endParaRPr lang="en-US" sz="2800" b="1" i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Participants </a:t>
            </a:r>
            <a:r>
              <a:rPr lang="en-US" sz="2800" dirty="0" smtClean="0"/>
              <a:t>in Round </a:t>
            </a:r>
            <a:r>
              <a:rPr lang="en-US" sz="2800" dirty="0" smtClean="0"/>
              <a:t>3 again </a:t>
            </a:r>
            <a:r>
              <a:rPr lang="en-US" sz="2800" dirty="0" smtClean="0"/>
              <a:t>ranked the major research categories as they did in Round 2, but this </a:t>
            </a:r>
            <a:r>
              <a:rPr lang="en-US" sz="2800" dirty="0" smtClean="0"/>
              <a:t>time descriptive </a:t>
            </a:r>
            <a:r>
              <a:rPr lang="en-US" sz="2800" dirty="0" smtClean="0"/>
              <a:t>information about how the </a:t>
            </a:r>
            <a:r>
              <a:rPr lang="en-US" sz="2800" dirty="0" smtClean="0"/>
              <a:t>group responded</a:t>
            </a:r>
            <a:r>
              <a:rPr lang="en-US" sz="2800" dirty="0" smtClean="0"/>
              <a:t>, as a whole, was provided.</a:t>
            </a:r>
          </a:p>
          <a:p>
            <a:endParaRPr lang="en-US" sz="2800" dirty="0" smtClean="0"/>
          </a:p>
          <a:p>
            <a:r>
              <a:rPr lang="en-US" sz="2800" dirty="0" smtClean="0"/>
              <a:t>Participating </a:t>
            </a:r>
            <a:r>
              <a:rPr lang="en-US" sz="2800" dirty="0" smtClean="0"/>
              <a:t>experts were asked to review each item, consider the </a:t>
            </a:r>
            <a:r>
              <a:rPr lang="en-US" sz="2800" dirty="0" smtClean="0"/>
              <a:t>group response </a:t>
            </a:r>
            <a:r>
              <a:rPr lang="en-US" sz="2800" dirty="0" smtClean="0"/>
              <a:t>and then re-rate the items, taking the information into account.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 Importance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Best Practices</a:t>
            </a:r>
          </a:p>
          <a:p>
            <a:r>
              <a:rPr lang="en-US" dirty="0" smtClean="0"/>
              <a:t>Models/Strategies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Professional Development</a:t>
            </a:r>
          </a:p>
          <a:p>
            <a:r>
              <a:rPr lang="en-US" dirty="0" smtClean="0"/>
              <a:t>Current Issues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Learning</a:t>
            </a:r>
          </a:p>
          <a:p>
            <a:r>
              <a:rPr lang="en-US" dirty="0" smtClean="0"/>
              <a:t>School/Formal</a:t>
            </a:r>
          </a:p>
          <a:p>
            <a:r>
              <a:rPr lang="en-US" dirty="0" smtClean="0"/>
              <a:t>Resources/Content</a:t>
            </a:r>
            <a:endParaRPr lang="en-US" dirty="0" smtClean="0"/>
          </a:p>
          <a:p>
            <a:r>
              <a:rPr lang="en-US" dirty="0" smtClean="0"/>
              <a:t>Informal </a:t>
            </a:r>
            <a:endParaRPr lang="en-US" dirty="0" smtClean="0"/>
          </a:p>
          <a:p>
            <a:r>
              <a:rPr lang="en-US" dirty="0" smtClean="0"/>
              <a:t>Policies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>
          <a:xfrm>
            <a:off x="609600" y="685800"/>
            <a:ext cx="7772400" cy="1736725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371600" y="2743200"/>
            <a:ext cx="6400800" cy="2895600"/>
          </a:xfrm>
        </p:spPr>
        <p:txBody>
          <a:bodyPr/>
          <a:lstStyle/>
          <a:p>
            <a:r>
              <a:rPr lang="en-US" dirty="0" smtClean="0"/>
              <a:t>Davina Pruitt-Mentle, PhD</a:t>
            </a:r>
          </a:p>
          <a:p>
            <a:r>
              <a:rPr lang="en-US" dirty="0" smtClean="0">
                <a:hlinkClick r:id="rId2"/>
              </a:rPr>
              <a:t>dpruitt@umd.edu</a:t>
            </a:r>
            <a:endParaRPr lang="en-US" dirty="0" smtClean="0"/>
          </a:p>
          <a:p>
            <a:r>
              <a:rPr lang="en-US" dirty="0" smtClean="0"/>
              <a:t>410 531 3910</a:t>
            </a:r>
          </a:p>
          <a:p>
            <a:r>
              <a:rPr lang="en-US" dirty="0" smtClean="0"/>
              <a:t>Educational Technology Policy, Research and Outreach (ETPRO)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115</TotalTime>
  <Words>530</Words>
  <Application>Microsoft Office PowerPoint</Application>
  <PresentationFormat>On-screen Show (4:3)</PresentationFormat>
  <Paragraphs>86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Theme1</vt:lpstr>
      <vt:lpstr>        </vt:lpstr>
      <vt:lpstr>Slide 2</vt:lpstr>
      <vt:lpstr>Round 1:   What do you envision as the primary issue in internet safety over the next five years?" </vt:lpstr>
      <vt:lpstr>Slide 4</vt:lpstr>
      <vt:lpstr>Top Ten</vt:lpstr>
      <vt:lpstr> Round 2: Participants were asked to rate the research statements and categories </vt:lpstr>
      <vt:lpstr>Evaluation</vt:lpstr>
      <vt:lpstr>Best Practices</vt:lpstr>
      <vt:lpstr> Round 3: Compiled the ratings of research statements and rankings of major research categories by the group in Round 2  </vt:lpstr>
      <vt:lpstr>Rank Importance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</dc:title>
  <dc:creator>Davina Pruitt-Mentle</dc:creator>
  <cp:lastModifiedBy>Davina Pruitt-Mentle</cp:lastModifiedBy>
  <cp:revision>12</cp:revision>
  <dcterms:created xsi:type="dcterms:W3CDTF">2010-06-28T11:17:50Z</dcterms:created>
  <dcterms:modified xsi:type="dcterms:W3CDTF">2010-06-28T13:13:25Z</dcterms:modified>
</cp:coreProperties>
</file>